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9" r:id="rId2"/>
    <p:sldId id="266" r:id="rId3"/>
    <p:sldId id="294" r:id="rId4"/>
    <p:sldId id="281" r:id="rId5"/>
    <p:sldId id="282" r:id="rId6"/>
    <p:sldId id="261" r:id="rId7"/>
    <p:sldId id="262" r:id="rId8"/>
    <p:sldId id="267" r:id="rId9"/>
    <p:sldId id="286" r:id="rId10"/>
    <p:sldId id="272" r:id="rId11"/>
    <p:sldId id="256" r:id="rId12"/>
    <p:sldId id="287" r:id="rId13"/>
    <p:sldId id="288" r:id="rId14"/>
    <p:sldId id="289" r:id="rId15"/>
    <p:sldId id="283" r:id="rId16"/>
    <p:sldId id="290" r:id="rId17"/>
    <p:sldId id="295" r:id="rId18"/>
    <p:sldId id="297" r:id="rId19"/>
    <p:sldId id="298" r:id="rId20"/>
    <p:sldId id="296" r:id="rId21"/>
    <p:sldId id="284" r:id="rId22"/>
    <p:sldId id="292" r:id="rId23"/>
    <p:sldId id="293" r:id="rId24"/>
    <p:sldId id="280" r:id="rId25"/>
    <p:sldId id="291" r:id="rId26"/>
    <p:sldId id="268" r:id="rId27"/>
    <p:sldId id="269" r:id="rId28"/>
    <p:sldId id="258" r:id="rId29"/>
    <p:sldId id="263" r:id="rId30"/>
    <p:sldId id="271" r:id="rId31"/>
    <p:sldId id="285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13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6380D-192D-AE40-AC27-627C557E7813}" type="datetimeFigureOut">
              <a:rPr lang="en-US" smtClean="0"/>
              <a:pPr/>
              <a:t>22/06/12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A4E09-6E0D-704D-8C35-0B86E2EF9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flickr.com/photos/basykes/1249895346" TargetMode="External"/><Relationship Id="rId3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lickr.com/photos/learnscope/6822066288" TargetMode="External"/><Relationship Id="rId3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lickr.com/photos/sewpixie/2374778051" TargetMode="External"/><Relationship Id="rId3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lickr.com/photos/suraky/5845717927" TargetMode="External"/><Relationship Id="rId3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hyperlink" Target="http://www.flickr.com/photos/goiabarea/5886225374/in/photostream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lickr.com/photos/michaelheiss/538988895/" TargetMode="External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hyperlink" Target="http://www.flickr.com/photos/bexross/2404752401/in/photostrea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Relationship Id="rId3" Type="http://schemas.openxmlformats.org/officeDocument/2006/relationships/hyperlink" Target="http://www.flickr.com/photos/deano/89253703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lickr.com/photos/chant3/2893019541" TargetMode="External"/><Relationship Id="rId3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3" Type="http://schemas.openxmlformats.org/officeDocument/2006/relationships/hyperlink" Target="http://www.flickr.com/photos/fredcavazza/256457156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g"/><Relationship Id="rId3" Type="http://schemas.openxmlformats.org/officeDocument/2006/relationships/hyperlink" Target="http://www.flickr.com/photos/obenson/1185814553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lickr.com/photos/blue_mountains_library_-_local_studies/5949079112" TargetMode="Externa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lickr.com/photos/will-lion/2738355762" TargetMode="Externa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hyperlink" Target="http://www.flickr.com/photos/fredcavazza/2564571564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ocialnetworkingwatch.com/all_social_networking_statistic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udio_check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2" b="9380"/>
          <a:stretch/>
        </p:blipFill>
        <p:spPr>
          <a:xfrm>
            <a:off x="-3" y="1942068"/>
            <a:ext cx="9144004" cy="49159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85722" y="3587123"/>
            <a:ext cx="36484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660066"/>
                </a:solidFill>
              </a:rPr>
              <a:t>Before we start, </a:t>
            </a:r>
            <a:r>
              <a:rPr lang="en-US" sz="2000" dirty="0">
                <a:solidFill>
                  <a:srgbClr val="660066"/>
                </a:solidFill>
              </a:rPr>
              <a:t>check your audio by going to: </a:t>
            </a:r>
            <a:r>
              <a:rPr lang="en-US" sz="2000" b="1" dirty="0">
                <a:solidFill>
                  <a:srgbClr val="660066"/>
                </a:solidFill>
              </a:rPr>
              <a:t>Tools / Audio / Audio Setup Wizard</a:t>
            </a:r>
            <a:r>
              <a:rPr lang="en-US" sz="2000" dirty="0">
                <a:solidFill>
                  <a:srgbClr val="660066"/>
                </a:solidFill>
              </a:rPr>
              <a:t>.</a:t>
            </a:r>
            <a:r>
              <a:rPr lang="en-US" sz="2000" dirty="0" smtClean="0">
                <a:solidFill>
                  <a:srgbClr val="660066"/>
                </a:solidFill>
              </a:rPr>
              <a:t> </a:t>
            </a:r>
            <a:endParaRPr lang="en-US" sz="2000" dirty="0">
              <a:solidFill>
                <a:srgbClr val="660066"/>
              </a:solidFill>
            </a:endParaRPr>
          </a:p>
        </p:txBody>
      </p:sp>
      <p:pic>
        <p:nvPicPr>
          <p:cNvPr id="7" name="Picture 6" descr="ALA_banner_BfS_layer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1928813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3620635" y="2483478"/>
            <a:ext cx="465088" cy="13438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21086" y="5331982"/>
            <a:ext cx="36484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660066"/>
                </a:solidFill>
              </a:rPr>
              <a:t>C</a:t>
            </a:r>
            <a:r>
              <a:rPr lang="en-US" sz="2000" dirty="0" smtClean="0">
                <a:solidFill>
                  <a:srgbClr val="660066"/>
                </a:solidFill>
              </a:rPr>
              <a:t>lick the </a:t>
            </a:r>
            <a:r>
              <a:rPr lang="en-US" sz="2000" b="1" dirty="0" smtClean="0">
                <a:solidFill>
                  <a:srgbClr val="660066"/>
                </a:solidFill>
              </a:rPr>
              <a:t>Talk </a:t>
            </a:r>
            <a:r>
              <a:rPr lang="en-US" sz="2000" dirty="0" smtClean="0">
                <a:solidFill>
                  <a:srgbClr val="660066"/>
                </a:solidFill>
              </a:rPr>
              <a:t>button if you wish to speak but don’t forget to turn it off afterwards.</a:t>
            </a:r>
            <a:r>
              <a:rPr lang="en-US" sz="2000" b="1" dirty="0" smtClean="0">
                <a:solidFill>
                  <a:srgbClr val="660066"/>
                </a:solidFill>
              </a:rPr>
              <a:t>  </a:t>
            </a:r>
            <a:endParaRPr lang="en-US" sz="2000" dirty="0">
              <a:solidFill>
                <a:srgbClr val="660066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6881103" y="5331983"/>
            <a:ext cx="1232154" cy="9186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633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64157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FFFF"/>
                </a:solidFill>
              </a:rPr>
              <a:t>underpinnings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254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88597" y="6473507"/>
            <a:ext cx="2126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CC FlickR image shared by </a:t>
            </a:r>
            <a:r>
              <a:rPr lang="en-US" sz="1000" dirty="0">
                <a:solidFill>
                  <a:srgbClr val="FFFFFF"/>
                </a:solidFill>
                <a:hlinkClick r:id="rId2"/>
              </a:rPr>
              <a:t>B</a:t>
            </a:r>
            <a:r>
              <a:rPr lang="en-US" sz="1000" dirty="0" smtClean="0">
                <a:solidFill>
                  <a:srgbClr val="FFFFFF"/>
                </a:solidFill>
                <a:hlinkClick r:id="rId2"/>
              </a:rPr>
              <a:t>ev Sykes 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1564" y="352214"/>
            <a:ext cx="6029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FFFF"/>
                </a:solidFill>
              </a:rPr>
              <a:t>‘</a:t>
            </a:r>
            <a:r>
              <a:rPr lang="en-US" sz="5400" dirty="0" err="1" smtClean="0">
                <a:solidFill>
                  <a:srgbClr val="FFFFFF"/>
                </a:solidFill>
              </a:rPr>
              <a:t>friending</a:t>
            </a:r>
            <a:r>
              <a:rPr lang="en-US" sz="5400" dirty="0" smtClean="0">
                <a:solidFill>
                  <a:srgbClr val="FFFFFF"/>
                </a:solidFill>
              </a:rPr>
              <a:t>’/ contacts</a:t>
            </a:r>
            <a:endParaRPr lang="en-US" sz="5400" dirty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948" y="1588106"/>
            <a:ext cx="63500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5475046" y="1810952"/>
            <a:ext cx="321175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FF"/>
                </a:solidFill>
              </a:rPr>
              <a:t>i</a:t>
            </a:r>
            <a:r>
              <a:rPr lang="en-US" sz="5400" dirty="0" smtClean="0">
                <a:solidFill>
                  <a:srgbClr val="FFFFFF"/>
                </a:solidFill>
              </a:rPr>
              <a:t>nterests/ topics</a:t>
            </a:r>
            <a:endParaRPr lang="en-US" sz="5400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8597" y="6473507"/>
            <a:ext cx="2126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CC FlickR image shared by </a:t>
            </a:r>
            <a:r>
              <a:rPr lang="en-US" sz="1000" dirty="0" smtClean="0">
                <a:solidFill>
                  <a:srgbClr val="FFFFFF"/>
                </a:solidFill>
                <a:hlinkClick r:id="rId2"/>
              </a:rPr>
              <a:t>Robyn Jay</a:t>
            </a:r>
            <a:endParaRPr lang="en-US" sz="1000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069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457200" y="384473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FF"/>
                </a:solidFill>
              </a:rPr>
              <a:t>s</a:t>
            </a:r>
            <a:r>
              <a:rPr lang="en-US" sz="5400" dirty="0" smtClean="0">
                <a:solidFill>
                  <a:srgbClr val="FFFFFF"/>
                </a:solidFill>
              </a:rPr>
              <a:t>elective publishing</a:t>
            </a:r>
            <a:endParaRPr lang="en-US" sz="5400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8597" y="6473507"/>
            <a:ext cx="2126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CC FlickR image shared by </a:t>
            </a:r>
            <a:r>
              <a:rPr lang="en-US" sz="1000" dirty="0" err="1" smtClean="0">
                <a:solidFill>
                  <a:srgbClr val="FFFFFF"/>
                </a:solidFill>
                <a:hlinkClick r:id="rId2"/>
              </a:rPr>
              <a:t>SewPixie</a:t>
            </a:r>
            <a:endParaRPr lang="en-US" sz="1000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0" y="1394655"/>
            <a:ext cx="635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49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457200" y="338119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FFFFF"/>
                </a:solidFill>
              </a:rPr>
              <a:t>c</a:t>
            </a:r>
            <a:r>
              <a:rPr lang="en-US" sz="4800" dirty="0" smtClean="0">
                <a:solidFill>
                  <a:srgbClr val="FFFFFF"/>
                </a:solidFill>
              </a:rPr>
              <a:t>omment/acknowledgment </a:t>
            </a:r>
            <a:endParaRPr lang="en-US" sz="4800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8597" y="6473507"/>
            <a:ext cx="2126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CC FlickR image shared by </a:t>
            </a:r>
            <a:r>
              <a:rPr lang="en-US" sz="1000" dirty="0" err="1" smtClean="0">
                <a:solidFill>
                  <a:srgbClr val="FFFFFF"/>
                </a:solidFill>
                <a:hlinkClick r:id="rId2"/>
              </a:rPr>
              <a:t>Ken_Lord</a:t>
            </a:r>
            <a:endParaRPr lang="en-US" sz="1000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355" y="1307803"/>
            <a:ext cx="6770192" cy="507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50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72616" y="425249"/>
            <a:ext cx="2919432" cy="89743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Facebook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267" y="1322685"/>
            <a:ext cx="6350000" cy="45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59601" y="6243269"/>
            <a:ext cx="2019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FCF8"/>
                </a:solidFill>
              </a:rPr>
              <a:t>[CC FlickR image shared by </a:t>
            </a:r>
            <a:r>
              <a:rPr lang="en-US" sz="1000" dirty="0" smtClean="0">
                <a:solidFill>
                  <a:srgbClr val="FFFCF8"/>
                </a:solidFill>
                <a:hlinkClick r:id="rId3"/>
              </a:rPr>
              <a:t>GOIABA</a:t>
            </a:r>
            <a:endParaRPr lang="en-US" sz="1000" dirty="0">
              <a:solidFill>
                <a:srgbClr val="FFFC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149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355" y="5971706"/>
            <a:ext cx="8048887" cy="5232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CF8"/>
                </a:solidFill>
              </a:rPr>
              <a:t>Your profile and settings</a:t>
            </a:r>
            <a:endParaRPr lang="en-US" sz="2800" dirty="0">
              <a:solidFill>
                <a:srgbClr val="FFFCF8"/>
              </a:solidFill>
            </a:endParaRPr>
          </a:p>
        </p:txBody>
      </p:sp>
      <p:pic>
        <p:nvPicPr>
          <p:cNvPr id="3" name="Picture 2" descr="Screen Shot 2012-04-25 at 11.35.2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349" y="496241"/>
            <a:ext cx="744812" cy="51894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6200000">
            <a:off x="-368789" y="2798607"/>
            <a:ext cx="5189499" cy="5847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FCF8"/>
                </a:solidFill>
              </a:rPr>
              <a:t>y</a:t>
            </a:r>
            <a:r>
              <a:rPr lang="en-US" sz="3200" dirty="0" smtClean="0">
                <a:solidFill>
                  <a:srgbClr val="FFFCF8"/>
                </a:solidFill>
              </a:rPr>
              <a:t>our newsfeed</a:t>
            </a:r>
            <a:endParaRPr lang="en-US" sz="3200" dirty="0">
              <a:solidFill>
                <a:srgbClr val="FFFCF8"/>
              </a:solidFill>
            </a:endParaRPr>
          </a:p>
        </p:txBody>
      </p:sp>
      <p:pic>
        <p:nvPicPr>
          <p:cNvPr id="5" name="Picture 4" descr="Screen Shot 2012-04-25 at 11.38.25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714" y="1884039"/>
            <a:ext cx="857528" cy="38017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16200000">
            <a:off x="5620475" y="3477928"/>
            <a:ext cx="3801705" cy="5847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CF8"/>
                </a:solidFill>
              </a:rPr>
              <a:t>groups</a:t>
            </a:r>
            <a:endParaRPr lang="en-US" sz="3200" dirty="0">
              <a:solidFill>
                <a:srgbClr val="FFFCF8"/>
              </a:solidFill>
            </a:endParaRPr>
          </a:p>
        </p:txBody>
      </p:sp>
      <p:pic>
        <p:nvPicPr>
          <p:cNvPr id="7" name="Picture 6" descr="Screen Shot 2012-04-25 at 11.42.25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478" y="1999668"/>
            <a:ext cx="2990564" cy="24117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94478" y="1414892"/>
            <a:ext cx="2990564" cy="5847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CF8"/>
                </a:solidFill>
              </a:rPr>
              <a:t>pages</a:t>
            </a:r>
            <a:endParaRPr lang="en-US" sz="3200" dirty="0">
              <a:solidFill>
                <a:srgbClr val="FFFCF8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3263161" y="2085893"/>
            <a:ext cx="731317" cy="0"/>
          </a:xfrm>
          <a:prstGeom prst="straightConnector1">
            <a:avLst/>
          </a:prstGeom>
          <a:ln w="111125" cmpd="sng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263161" y="4745731"/>
            <a:ext cx="3965777" cy="0"/>
          </a:xfrm>
          <a:prstGeom prst="straightConnector1">
            <a:avLst/>
          </a:prstGeom>
          <a:ln w="111125" cmpd="sng">
            <a:solidFill>
              <a:schemeClr val="bg1">
                <a:lumMod val="75000"/>
              </a:schemeClr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rot="16200000">
            <a:off x="-1680006" y="2798607"/>
            <a:ext cx="5189499" cy="58477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Connected external services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207132" y="2919572"/>
            <a:ext cx="726440" cy="0"/>
          </a:xfrm>
          <a:prstGeom prst="straightConnector1">
            <a:avLst/>
          </a:prstGeom>
          <a:ln w="111125" cmpd="sng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994477" y="496245"/>
            <a:ext cx="4079323" cy="5847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CF8"/>
                </a:solidFill>
              </a:rPr>
              <a:t>Facebook APPS</a:t>
            </a:r>
            <a:endParaRPr lang="en-US" sz="3200" dirty="0">
              <a:solidFill>
                <a:srgbClr val="FFFCF8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3263160" y="800037"/>
            <a:ext cx="731317" cy="0"/>
          </a:xfrm>
          <a:prstGeom prst="straightConnector1">
            <a:avLst/>
          </a:prstGeom>
          <a:ln w="111125" cmpd="sng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994480" y="5110382"/>
            <a:ext cx="2641176" cy="40011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CF8"/>
                </a:solidFill>
                <a:latin typeface="Lucida Calligraphy"/>
                <a:cs typeface="Lucida Calligraphy"/>
              </a:rPr>
              <a:t>Sponsored ads</a:t>
            </a:r>
            <a:endParaRPr lang="en-US" sz="2000" dirty="0">
              <a:solidFill>
                <a:srgbClr val="FFFCF8"/>
              </a:solidFill>
              <a:latin typeface="Lucida Calligraphy"/>
              <a:cs typeface="Lucida Calligraphy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3263160" y="5333487"/>
            <a:ext cx="731317" cy="0"/>
          </a:xfrm>
          <a:prstGeom prst="straightConnector1">
            <a:avLst/>
          </a:prstGeom>
          <a:ln w="60325" cmpd="sng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7822770" y="5671169"/>
            <a:ext cx="1" cy="300537"/>
          </a:xfrm>
          <a:prstGeom prst="straightConnector1">
            <a:avLst/>
          </a:prstGeom>
          <a:ln w="31750" cmpd="sng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5452108" y="5643690"/>
            <a:ext cx="1" cy="300537"/>
          </a:xfrm>
          <a:prstGeom prst="straightConnector1">
            <a:avLst/>
          </a:prstGeom>
          <a:ln w="31750" cmpd="sng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2693559" y="5643690"/>
            <a:ext cx="1" cy="300537"/>
          </a:xfrm>
          <a:prstGeom prst="straightConnector1">
            <a:avLst/>
          </a:prstGeom>
          <a:ln w="31750" cmpd="sng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910595" y="5685738"/>
            <a:ext cx="1" cy="300537"/>
          </a:xfrm>
          <a:prstGeom prst="straightConnector1">
            <a:avLst/>
          </a:prstGeom>
          <a:ln w="31750" cmpd="sng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2082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6-19 at 12.32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07" y="0"/>
            <a:ext cx="82941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871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6-19 at 12.27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923"/>
            <a:ext cx="9144000" cy="533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1667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6-19 at 12.29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900" y="0"/>
            <a:ext cx="7917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430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2155" y="6490035"/>
            <a:ext cx="22593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FFFFFF"/>
                </a:solidFill>
              </a:rPr>
              <a:t>CC FlickR image shared by </a:t>
            </a:r>
            <a:r>
              <a:rPr lang="en-US" sz="900" dirty="0" smtClean="0">
                <a:solidFill>
                  <a:srgbClr val="FFFFFF"/>
                </a:solidFill>
                <a:hlinkClick r:id="rId2"/>
              </a:rPr>
              <a:t>Michael </a:t>
            </a:r>
            <a:r>
              <a:rPr lang="en-US" sz="900" dirty="0" err="1" smtClean="0">
                <a:solidFill>
                  <a:srgbClr val="FFFFFF"/>
                </a:solidFill>
                <a:hlinkClick r:id="rId2"/>
              </a:rPr>
              <a:t>Heiss</a:t>
            </a:r>
            <a:r>
              <a:rPr lang="en-US" sz="900" dirty="0" smtClean="0">
                <a:solidFill>
                  <a:srgbClr val="FFFFFF"/>
                </a:solidFill>
                <a:hlinkClick r:id="rId2"/>
              </a:rPr>
              <a:t> 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4761666" y="2005268"/>
            <a:ext cx="59380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FCF8"/>
                </a:solidFill>
              </a:rPr>
              <a:t>Global connections: </a:t>
            </a:r>
            <a:endParaRPr lang="en-US" sz="4800" b="1" dirty="0" smtClean="0">
              <a:solidFill>
                <a:srgbClr val="FFFCF8"/>
              </a:solidFill>
            </a:endParaRPr>
          </a:p>
          <a:p>
            <a:r>
              <a:rPr lang="en-US" sz="4000" dirty="0" smtClean="0">
                <a:solidFill>
                  <a:srgbClr val="FFFCF8"/>
                </a:solidFill>
              </a:rPr>
              <a:t>the </a:t>
            </a:r>
            <a:r>
              <a:rPr lang="en-US" sz="4000" dirty="0">
                <a:solidFill>
                  <a:srgbClr val="FFFCF8"/>
                </a:solidFill>
              </a:rPr>
              <a:t>ins and outs of social networking online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1184"/>
            <a:ext cx="6576533" cy="5158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6-19 at 12.28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4497"/>
            <a:ext cx="9144000" cy="611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4323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90067" y="1787025"/>
            <a:ext cx="20533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Privacy </a:t>
            </a:r>
            <a:br>
              <a:rPr lang="en-US" sz="4000" dirty="0" smtClean="0">
                <a:solidFill>
                  <a:srgbClr val="FFFFFF"/>
                </a:solidFill>
              </a:rPr>
            </a:br>
            <a:r>
              <a:rPr lang="en-US" sz="4000" dirty="0" smtClean="0">
                <a:solidFill>
                  <a:srgbClr val="FFFFFF"/>
                </a:solidFill>
              </a:rPr>
              <a:t>and </a:t>
            </a:r>
            <a:br>
              <a:rPr lang="en-US" sz="4000" dirty="0" smtClean="0">
                <a:solidFill>
                  <a:srgbClr val="FFFFFF"/>
                </a:solidFill>
              </a:rPr>
            </a:br>
            <a:r>
              <a:rPr lang="en-US" sz="4000" dirty="0" smtClean="0">
                <a:solidFill>
                  <a:srgbClr val="FFFFFF"/>
                </a:solidFill>
              </a:rPr>
              <a:t>security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0"/>
            <a:ext cx="4347634" cy="635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00023" y="6441919"/>
            <a:ext cx="26000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CC FlickR image shared by </a:t>
            </a:r>
            <a:r>
              <a:rPr lang="en-US" sz="1200" dirty="0" err="1" smtClean="0">
                <a:solidFill>
                  <a:srgbClr val="FFFFFF"/>
                </a:solidFill>
                <a:hlinkClick r:id="rId3"/>
              </a:rPr>
              <a:t>snappybex</a:t>
            </a:r>
            <a:endParaRPr 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0184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8639" y="290675"/>
            <a:ext cx="3283961" cy="64292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rgbClr val="FFFFFF"/>
                </a:solidFill>
              </a:rPr>
              <a:t>Manage settings</a:t>
            </a: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5" name="Picture 4" descr="Screen Shot 2012-04-25 at 11.06.3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19" y="1068178"/>
            <a:ext cx="4409488" cy="2058371"/>
          </a:xfrm>
          <a:prstGeom prst="rect">
            <a:avLst/>
          </a:prstGeom>
        </p:spPr>
      </p:pic>
      <p:pic>
        <p:nvPicPr>
          <p:cNvPr id="6" name="Picture 5" descr="Screen Shot 2012-04-25 at 11.11.2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557" y="214477"/>
            <a:ext cx="3809827" cy="4213838"/>
          </a:xfrm>
          <a:prstGeom prst="rect">
            <a:avLst/>
          </a:prstGeom>
        </p:spPr>
      </p:pic>
      <p:pic>
        <p:nvPicPr>
          <p:cNvPr id="7" name="Picture 6" descr="Screen Shot 2012-04-25 at 11.13.01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19" y="3390643"/>
            <a:ext cx="3890539" cy="2514542"/>
          </a:xfrm>
          <a:prstGeom prst="rect">
            <a:avLst/>
          </a:prstGeom>
        </p:spPr>
      </p:pic>
      <p:sp>
        <p:nvSpPr>
          <p:cNvPr id="8" name="5-Point Star 7"/>
          <p:cNvSpPr/>
          <p:nvPr/>
        </p:nvSpPr>
        <p:spPr>
          <a:xfrm>
            <a:off x="3725724" y="1984962"/>
            <a:ext cx="370049" cy="33643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4182358" y="2161588"/>
            <a:ext cx="1460892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Screen Shot 2012-04-25 at 11.13.15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377" y="4754940"/>
            <a:ext cx="3527316" cy="1510115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>
            <a:off x="5705623" y="2927983"/>
            <a:ext cx="0" cy="182695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182358" y="3257010"/>
            <a:ext cx="1305615" cy="30078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0095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rgbClr val="FFFFFF"/>
                </a:solidFill>
              </a:rPr>
              <a:t>Who can see your timeline?</a:t>
            </a: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5" name="Picture 4" descr="Screen Shot 2012-04-25 at 11.13.4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1879600"/>
            <a:ext cx="80010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531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2-04-25 at 12.08.4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01" y="1225371"/>
            <a:ext cx="7391902" cy="514164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834240" y="425249"/>
            <a:ext cx="3283961" cy="64292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rgbClr val="FFFFFF"/>
                </a:solidFill>
              </a:rPr>
              <a:t>Read the fine print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345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2-04-25 at 11.20.1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14" y="1236923"/>
            <a:ext cx="4971561" cy="2041243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834240" y="425249"/>
            <a:ext cx="3902338" cy="6429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FFFFFF"/>
                </a:solidFill>
              </a:rPr>
              <a:t>Managing friendships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6" name="Picture 5" descr="Screen Shot 2012-04-25 at 11.30.2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392" y="3667531"/>
            <a:ext cx="3812476" cy="280713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287577" y="4470022"/>
            <a:ext cx="2168708" cy="6429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FFFFFF"/>
                </a:solidFill>
              </a:rPr>
              <a:t>f</a:t>
            </a:r>
            <a:r>
              <a:rPr lang="en-US" sz="1800" dirty="0" smtClean="0">
                <a:solidFill>
                  <a:srgbClr val="FFFFFF"/>
                </a:solidFill>
              </a:rPr>
              <a:t>iltering feeds</a:t>
            </a:r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9739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56147"/>
            <a:ext cx="8229600" cy="1143000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FFFFFF"/>
                </a:solidFill>
              </a:rPr>
              <a:t>i</a:t>
            </a:r>
            <a:r>
              <a:rPr lang="en-US" sz="6000" dirty="0" smtClean="0">
                <a:solidFill>
                  <a:srgbClr val="FFFFFF"/>
                </a:solidFill>
              </a:rPr>
              <a:t>ssues &amp; challenges</a:t>
            </a:r>
            <a:endParaRPr 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2513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7402" y="1117600"/>
            <a:ext cx="45486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Digital literacy – </a:t>
            </a:r>
          </a:p>
          <a:p>
            <a:r>
              <a:rPr lang="en-US" sz="4000" dirty="0" smtClean="0">
                <a:solidFill>
                  <a:srgbClr val="FFFFFF"/>
                </a:solidFill>
              </a:rPr>
              <a:t>using online spaces </a:t>
            </a:r>
          </a:p>
          <a:p>
            <a:r>
              <a:rPr lang="en-US" sz="4000" dirty="0" smtClean="0">
                <a:solidFill>
                  <a:srgbClr val="FFFFFF"/>
                </a:solidFill>
              </a:rPr>
              <a:t>safely and effectively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2" name="Picture 1" descr="deano_892537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068" y="131865"/>
            <a:ext cx="4162833" cy="62412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63377" y="6488826"/>
            <a:ext cx="2401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CC FlickR image shared by </a:t>
            </a:r>
            <a:r>
              <a:rPr lang="en-US" sz="1000" dirty="0" smtClean="0">
                <a:solidFill>
                  <a:schemeClr val="bg1"/>
                </a:solidFill>
                <a:hlinkClick r:id="rId3"/>
              </a:rPr>
              <a:t>Dean Ayres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8564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91188" y="6498967"/>
            <a:ext cx="25528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CC </a:t>
            </a:r>
            <a:r>
              <a:rPr lang="en-US" sz="1000" dirty="0" err="1" smtClean="0">
                <a:solidFill>
                  <a:srgbClr val="FFFFFF"/>
                </a:solidFill>
              </a:rPr>
              <a:t>FlickR</a:t>
            </a:r>
            <a:r>
              <a:rPr lang="en-US" sz="1000" dirty="0" smtClean="0">
                <a:solidFill>
                  <a:srgbClr val="FFFFFF"/>
                </a:solidFill>
              </a:rPr>
              <a:t> image shared by </a:t>
            </a:r>
            <a:r>
              <a:rPr lang="en-US" sz="1000" dirty="0" smtClean="0">
                <a:solidFill>
                  <a:srgbClr val="FFFFFF"/>
                </a:solidFill>
                <a:hlinkClick r:id="rId2"/>
              </a:rPr>
              <a:t>Faithful Chant</a:t>
            </a:r>
            <a:endParaRPr lang="en-US" sz="1000" dirty="0">
              <a:solidFill>
                <a:srgbClr val="FFFFFF"/>
              </a:solidFill>
            </a:endParaRPr>
          </a:p>
        </p:txBody>
      </p:sp>
      <p:pic>
        <p:nvPicPr>
          <p:cNvPr id="7" name="Picture 6" descr="2893019541_5715d1467c_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3333"/>
            <a:ext cx="9128248" cy="54056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425" y="173176"/>
            <a:ext cx="67282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Managing your identity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580913172_63aa52dd67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51" y="0"/>
            <a:ext cx="5434855" cy="69220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63377" y="6488826"/>
            <a:ext cx="2401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CC </a:t>
            </a:r>
            <a:r>
              <a:rPr lang="en-US" sz="1000" dirty="0" err="1" smtClean="0">
                <a:solidFill>
                  <a:schemeClr val="bg1"/>
                </a:solidFill>
              </a:rPr>
              <a:t>FlickR</a:t>
            </a:r>
            <a:r>
              <a:rPr lang="en-US" sz="1000" dirty="0" smtClean="0">
                <a:solidFill>
                  <a:schemeClr val="bg1"/>
                </a:solidFill>
              </a:rPr>
              <a:t> image shared by </a:t>
            </a:r>
            <a:r>
              <a:rPr lang="en-US" sz="1000" dirty="0" smtClean="0">
                <a:solidFill>
                  <a:schemeClr val="bg1"/>
                </a:solidFill>
                <a:hlinkClick r:id="rId3"/>
              </a:rPr>
              <a:t>John_Wright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28648" y="1220483"/>
            <a:ext cx="2935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Boundaries – who to connect with and how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205" y="5130620"/>
            <a:ext cx="8797078" cy="768525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dirty="0" err="1" smtClean="0">
                <a:solidFill>
                  <a:schemeClr val="bg1"/>
                </a:solidFill>
              </a:rPr>
              <a:t>www.slideshare.net</a:t>
            </a:r>
            <a:r>
              <a:rPr lang="en-US" sz="2800" dirty="0">
                <a:solidFill>
                  <a:schemeClr val="bg1"/>
                </a:solidFill>
              </a:rPr>
              <a:t>/</a:t>
            </a:r>
            <a:r>
              <a:rPr lang="en-US" sz="2800" dirty="0" err="1">
                <a:solidFill>
                  <a:schemeClr val="bg1"/>
                </a:solidFill>
              </a:rPr>
              <a:t>robynjay</a:t>
            </a:r>
            <a:r>
              <a:rPr lang="en-US" sz="2800" dirty="0">
                <a:solidFill>
                  <a:schemeClr val="bg1"/>
                </a:solidFill>
              </a:rPr>
              <a:t>/</a:t>
            </a:r>
            <a:r>
              <a:rPr lang="en-US" sz="2800" dirty="0" err="1">
                <a:solidFill>
                  <a:schemeClr val="bg1"/>
                </a:solidFill>
              </a:rPr>
              <a:t>ala-socialnetworking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 descr="rjfeb12fu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25" y="1194342"/>
            <a:ext cx="2769274" cy="3692365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070541" y="2144769"/>
            <a:ext cx="4684486" cy="1463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Robyn Jay</a:t>
            </a:r>
          </a:p>
          <a:p>
            <a:pPr marL="0" indent="0">
              <a:buFont typeface="Arial"/>
              <a:buNone/>
            </a:pPr>
            <a:r>
              <a:rPr lang="en-US" sz="2800" dirty="0" err="1" smtClean="0">
                <a:solidFill>
                  <a:schemeClr val="bg1"/>
                </a:solidFill>
              </a:rPr>
              <a:t>robynjay@gmail.com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76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83564" y="227467"/>
            <a:ext cx="4801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Managing change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6" name="Picture 5" descr="obenson_118581455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7206"/>
            <a:ext cx="9144000" cy="52787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048555" y="6600647"/>
            <a:ext cx="20954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[CC </a:t>
            </a:r>
            <a:r>
              <a:rPr lang="en-US" sz="1000" dirty="0" err="1" smtClean="0">
                <a:solidFill>
                  <a:schemeClr val="bg1"/>
                </a:solidFill>
              </a:rPr>
              <a:t>FlickR</a:t>
            </a:r>
            <a:r>
              <a:rPr lang="en-US" sz="1000" dirty="0" smtClean="0">
                <a:solidFill>
                  <a:schemeClr val="bg1"/>
                </a:solidFill>
              </a:rPr>
              <a:t> image shared by </a:t>
            </a:r>
            <a:r>
              <a:rPr lang="en-US" sz="1000" dirty="0" err="1" smtClean="0">
                <a:solidFill>
                  <a:schemeClr val="bg1"/>
                </a:solidFill>
                <a:hlinkClick r:id="rId3"/>
              </a:rPr>
              <a:t>obenson</a:t>
            </a:r>
            <a:r>
              <a:rPr lang="en-US" sz="1000" dirty="0" smtClean="0">
                <a:solidFill>
                  <a:schemeClr val="bg1"/>
                </a:solidFill>
              </a:rPr>
              <a:t>]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4038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9505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CF8"/>
                </a:solidFill>
              </a:rPr>
              <a:t>Potential uses</a:t>
            </a:r>
            <a:endParaRPr lang="en-US" dirty="0">
              <a:solidFill>
                <a:srgbClr val="FFFCF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2932" y="2040467"/>
            <a:ext cx="7653867" cy="1921933"/>
          </a:xfrm>
        </p:spPr>
        <p:txBody>
          <a:bodyPr/>
          <a:lstStyle/>
          <a:p>
            <a:r>
              <a:rPr lang="en-US" dirty="0" smtClean="0">
                <a:solidFill>
                  <a:srgbClr val="FFFCF8"/>
                </a:solidFill>
              </a:rPr>
              <a:t>Contact with family and friends</a:t>
            </a:r>
          </a:p>
          <a:p>
            <a:r>
              <a:rPr lang="en-US" dirty="0" smtClean="0">
                <a:solidFill>
                  <a:srgbClr val="FFFCF8"/>
                </a:solidFill>
              </a:rPr>
              <a:t>Interest Groups</a:t>
            </a:r>
          </a:p>
          <a:p>
            <a:r>
              <a:rPr lang="en-US" dirty="0" smtClean="0">
                <a:solidFill>
                  <a:srgbClr val="FFFCF8"/>
                </a:solidFill>
              </a:rPr>
              <a:t>Following organisations of interest</a:t>
            </a:r>
          </a:p>
          <a:p>
            <a:endParaRPr lang="en-US" dirty="0" smtClean="0">
              <a:solidFill>
                <a:srgbClr val="FFFCF8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FC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106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9800" y="397933"/>
            <a:ext cx="7366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>
                    <a:lumMod val="75000"/>
                  </a:schemeClr>
                </a:solidFill>
              </a:rPr>
              <a:t>Think of a social network that YOU are a member of?</a:t>
            </a:r>
            <a:endParaRPr lang="en-US" sz="4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5344" y="1967593"/>
            <a:ext cx="8436809" cy="4698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3200" dirty="0" smtClean="0">
                <a:solidFill>
                  <a:srgbClr val="FFFCF8"/>
                </a:solidFill>
              </a:rPr>
              <a:t>It could be a group, club, etc.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3200" dirty="0" smtClean="0">
                <a:solidFill>
                  <a:srgbClr val="FFFCF8"/>
                </a:solidFill>
              </a:rPr>
              <a:t>What is it’s purpose?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3200" dirty="0" smtClean="0">
                <a:solidFill>
                  <a:srgbClr val="FFFCF8"/>
                </a:solidFill>
              </a:rPr>
              <a:t>Why are you a member?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3200" dirty="0" smtClean="0">
                <a:solidFill>
                  <a:srgbClr val="FFFCF8"/>
                </a:solidFill>
              </a:rPr>
              <a:t>How do people join?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3200" dirty="0" smtClean="0">
                <a:solidFill>
                  <a:srgbClr val="FFFCF8"/>
                </a:solidFill>
              </a:rPr>
              <a:t>Are there ‘rules’ (perhaps unspoken) – </a:t>
            </a:r>
            <a:br>
              <a:rPr lang="en-US" sz="3200" dirty="0" smtClean="0">
                <a:solidFill>
                  <a:srgbClr val="FFFCF8"/>
                </a:solidFill>
              </a:rPr>
            </a:br>
            <a:r>
              <a:rPr lang="en-US" sz="3200" dirty="0" smtClean="0">
                <a:solidFill>
                  <a:srgbClr val="FFFCF8"/>
                </a:solidFill>
              </a:rPr>
              <a:t>how are they determined?</a:t>
            </a:r>
          </a:p>
          <a:p>
            <a:pPr algn="r">
              <a:lnSpc>
                <a:spcPct val="150000"/>
              </a:lnSpc>
            </a:pPr>
            <a:r>
              <a:rPr lang="en-US" sz="800" dirty="0" smtClean="0">
                <a:solidFill>
                  <a:srgbClr val="FFFCF8"/>
                </a:solidFill>
              </a:rPr>
              <a:t>[CC FlickR image by </a:t>
            </a:r>
            <a:r>
              <a:rPr lang="en-US" sz="800" dirty="0" smtClean="0">
                <a:solidFill>
                  <a:srgbClr val="FFFCF8"/>
                </a:solidFill>
                <a:hlinkClick r:id="rId2"/>
              </a:rPr>
              <a:t>Blue Mountains Library</a:t>
            </a:r>
            <a:r>
              <a:rPr lang="en-US" sz="800" dirty="0" smtClean="0">
                <a:solidFill>
                  <a:srgbClr val="FFFCF8"/>
                </a:solidFill>
              </a:rPr>
              <a:t>]</a:t>
            </a:r>
            <a:endParaRPr lang="en-US" sz="3200" dirty="0">
              <a:solidFill>
                <a:srgbClr val="FFFCF8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247" y="2822684"/>
            <a:ext cx="3048000" cy="222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10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8004" y="1813391"/>
            <a:ext cx="7006448" cy="250778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A two-way ‘contract’ of the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exchange of support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and information ?</a:t>
            </a: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700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36243" y="6523442"/>
            <a:ext cx="20436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CC </a:t>
            </a:r>
            <a:r>
              <a:rPr lang="en-US" sz="1000" dirty="0" err="1" smtClean="0">
                <a:solidFill>
                  <a:srgbClr val="FFFFFF"/>
                </a:solidFill>
              </a:rPr>
              <a:t>FlickR</a:t>
            </a:r>
            <a:r>
              <a:rPr lang="en-US" sz="1000" dirty="0" smtClean="0">
                <a:solidFill>
                  <a:srgbClr val="FFFFFF"/>
                </a:solidFill>
              </a:rPr>
              <a:t> image shared by </a:t>
            </a:r>
            <a:r>
              <a:rPr lang="en-US" sz="1000" dirty="0" smtClean="0">
                <a:solidFill>
                  <a:srgbClr val="FFFFFF"/>
                </a:solidFill>
                <a:hlinkClick r:id="rId2"/>
              </a:rPr>
              <a:t>Will Lion</a:t>
            </a:r>
            <a:endParaRPr lang="en-US" sz="1000" dirty="0">
              <a:solidFill>
                <a:srgbClr val="FFFFFF"/>
              </a:solidFill>
            </a:endParaRPr>
          </a:p>
        </p:txBody>
      </p:sp>
      <p:pic>
        <p:nvPicPr>
          <p:cNvPr id="7" name="Picture 6" descr="2738355762_da5b22b71e_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23" y="123705"/>
            <a:ext cx="6877431" cy="6479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564571564_70181a48b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69" y="148570"/>
            <a:ext cx="8453303" cy="63399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70889" y="6465260"/>
            <a:ext cx="23731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CC </a:t>
            </a:r>
            <a:r>
              <a:rPr lang="en-US" sz="1000" dirty="0" err="1" smtClean="0">
                <a:solidFill>
                  <a:srgbClr val="FFFFFF"/>
                </a:solidFill>
              </a:rPr>
              <a:t>FlickR</a:t>
            </a:r>
            <a:r>
              <a:rPr lang="en-US" sz="1000" dirty="0" smtClean="0">
                <a:solidFill>
                  <a:srgbClr val="FFFFFF"/>
                </a:solidFill>
              </a:rPr>
              <a:t> image shared by </a:t>
            </a:r>
            <a:r>
              <a:rPr lang="en-US" sz="1000" dirty="0" err="1" smtClean="0">
                <a:solidFill>
                  <a:srgbClr val="FFFFFF"/>
                </a:solidFill>
                <a:hlinkClick r:id="rId3"/>
              </a:rPr>
              <a:t>fred</a:t>
            </a:r>
            <a:r>
              <a:rPr lang="en-US" sz="1000" dirty="0" smtClean="0">
                <a:solidFill>
                  <a:srgbClr val="FFFFFF"/>
                </a:solidFill>
                <a:hlinkClick r:id="rId3"/>
              </a:rPr>
              <a:t> </a:t>
            </a:r>
            <a:r>
              <a:rPr lang="en-US" sz="1000" dirty="0" err="1" smtClean="0">
                <a:solidFill>
                  <a:srgbClr val="FFFFFF"/>
                </a:solidFill>
                <a:hlinkClick r:id="rId3"/>
              </a:rPr>
              <a:t>cavazza</a:t>
            </a:r>
            <a:endParaRPr lang="en-US" sz="1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Principles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7380" y="1445008"/>
            <a:ext cx="8073800" cy="4525963"/>
          </a:xfrm>
        </p:spPr>
        <p:txBody>
          <a:bodyPr>
            <a:normAutofit fontScale="92500"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Profile based</a:t>
            </a:r>
          </a:p>
          <a:p>
            <a:endParaRPr lang="en-US" sz="14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Participation/collaboration  within a common purpose</a:t>
            </a:r>
          </a:p>
          <a:p>
            <a:endParaRPr lang="en-US" sz="14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Collective knowledge – give and take</a:t>
            </a:r>
          </a:p>
          <a:p>
            <a:endParaRPr lang="en-US" sz="14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Persistence and transparency</a:t>
            </a:r>
          </a:p>
          <a:p>
            <a:pPr marL="0" indent="0">
              <a:buNone/>
            </a:pPr>
            <a:endParaRPr lang="en-US" sz="15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Independent contributions – no work flow, no planning</a:t>
            </a:r>
          </a:p>
          <a:p>
            <a:endParaRPr lang="en-US" sz="15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Emerging/evolving &amp; unpredictable</a:t>
            </a:r>
          </a:p>
          <a:p>
            <a:endParaRPr lang="en-US" sz="2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243"/>
            <a:ext cx="8229600" cy="978579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Social media stats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4603" y="1396203"/>
            <a:ext cx="6542197" cy="4710078"/>
          </a:xfrm>
        </p:spPr>
        <p:txBody>
          <a:bodyPr>
            <a:normAutofit fontScale="40000" lnSpcReduction="20000"/>
          </a:bodyPr>
          <a:lstStyle/>
          <a:p>
            <a:r>
              <a:rPr lang="en-US" sz="3800" dirty="0" smtClean="0">
                <a:solidFill>
                  <a:srgbClr val="FFFCF8"/>
                </a:solidFill>
              </a:rPr>
              <a:t>- 850 million </a:t>
            </a:r>
            <a:r>
              <a:rPr lang="en-US" sz="3800" dirty="0">
                <a:solidFill>
                  <a:srgbClr val="FFFCF8"/>
                </a:solidFill>
              </a:rPr>
              <a:t>monthly active </a:t>
            </a:r>
            <a:br>
              <a:rPr lang="en-US" sz="3800" dirty="0">
                <a:solidFill>
                  <a:srgbClr val="FFFCF8"/>
                </a:solidFill>
              </a:rPr>
            </a:br>
            <a:r>
              <a:rPr lang="en-US" sz="3800" dirty="0">
                <a:solidFill>
                  <a:srgbClr val="FFFCF8"/>
                </a:solidFill>
              </a:rPr>
              <a:t>- </a:t>
            </a:r>
            <a:r>
              <a:rPr lang="en-US" sz="3800" dirty="0" smtClean="0">
                <a:solidFill>
                  <a:srgbClr val="FFFCF8"/>
                </a:solidFill>
              </a:rPr>
              <a:t>250 million </a:t>
            </a:r>
            <a:r>
              <a:rPr lang="en-US" sz="3800" dirty="0">
                <a:solidFill>
                  <a:srgbClr val="FFFCF8"/>
                </a:solidFill>
              </a:rPr>
              <a:t>photos uploaded every day</a:t>
            </a:r>
            <a:br>
              <a:rPr lang="en-US" sz="3800" dirty="0">
                <a:solidFill>
                  <a:srgbClr val="FFFCF8"/>
                </a:solidFill>
              </a:rPr>
            </a:br>
            <a:r>
              <a:rPr lang="en-US" sz="3800" dirty="0">
                <a:solidFill>
                  <a:srgbClr val="FFFCF8"/>
                </a:solidFill>
              </a:rPr>
              <a:t>- </a:t>
            </a:r>
            <a:r>
              <a:rPr lang="en-US" sz="3800" dirty="0" smtClean="0">
                <a:solidFill>
                  <a:srgbClr val="FFFCF8"/>
                </a:solidFill>
              </a:rPr>
              <a:t>425 million </a:t>
            </a:r>
            <a:r>
              <a:rPr lang="en-US" sz="3800" dirty="0">
                <a:solidFill>
                  <a:srgbClr val="FFFCF8"/>
                </a:solidFill>
              </a:rPr>
              <a:t>mobile </a:t>
            </a:r>
            <a:r>
              <a:rPr lang="en-US" sz="3800" dirty="0" smtClean="0">
                <a:solidFill>
                  <a:srgbClr val="FFFCF8"/>
                </a:solidFill>
              </a:rPr>
              <a:t>users</a:t>
            </a:r>
          </a:p>
          <a:p>
            <a:pPr marL="0" indent="0">
              <a:buNone/>
            </a:pPr>
            <a:endParaRPr lang="en-US" sz="3800" dirty="0">
              <a:solidFill>
                <a:srgbClr val="FFFCF8"/>
              </a:solidFill>
            </a:endParaRPr>
          </a:p>
          <a:p>
            <a:r>
              <a:rPr lang="en-US" sz="3800" dirty="0" smtClean="0">
                <a:solidFill>
                  <a:srgbClr val="FFFCF8"/>
                </a:solidFill>
              </a:rPr>
              <a:t>- 465 million </a:t>
            </a:r>
            <a:r>
              <a:rPr lang="en-US" sz="3800" dirty="0">
                <a:solidFill>
                  <a:srgbClr val="FFFCF8"/>
                </a:solidFill>
              </a:rPr>
              <a:t>accounts</a:t>
            </a:r>
            <a:br>
              <a:rPr lang="en-US" sz="3800" dirty="0">
                <a:solidFill>
                  <a:srgbClr val="FFFCF8"/>
                </a:solidFill>
              </a:rPr>
            </a:br>
            <a:r>
              <a:rPr lang="en-US" sz="3800" dirty="0">
                <a:solidFill>
                  <a:srgbClr val="FFFCF8"/>
                </a:solidFill>
              </a:rPr>
              <a:t>- </a:t>
            </a:r>
            <a:r>
              <a:rPr lang="en-US" sz="3800" dirty="0" smtClean="0">
                <a:solidFill>
                  <a:srgbClr val="FFFCF8"/>
                </a:solidFill>
              </a:rPr>
              <a:t>175 million </a:t>
            </a:r>
            <a:r>
              <a:rPr lang="en-US" sz="3800" dirty="0">
                <a:solidFill>
                  <a:srgbClr val="FFFCF8"/>
                </a:solidFill>
              </a:rPr>
              <a:t>tweets a day</a:t>
            </a:r>
            <a:br>
              <a:rPr lang="en-US" sz="3800" dirty="0">
                <a:solidFill>
                  <a:srgbClr val="FFFCF8"/>
                </a:solidFill>
              </a:rPr>
            </a:br>
            <a:r>
              <a:rPr lang="en-US" sz="3800" dirty="0">
                <a:solidFill>
                  <a:srgbClr val="FFFCF8"/>
                </a:solidFill>
              </a:rPr>
              <a:t>- </a:t>
            </a:r>
            <a:r>
              <a:rPr lang="en-US" sz="3800" dirty="0" smtClean="0">
                <a:solidFill>
                  <a:srgbClr val="FFFCF8"/>
                </a:solidFill>
              </a:rPr>
              <a:t>1 million </a:t>
            </a:r>
            <a:r>
              <a:rPr lang="en-US" sz="3800" dirty="0">
                <a:solidFill>
                  <a:srgbClr val="FFFCF8"/>
                </a:solidFill>
              </a:rPr>
              <a:t>accounts are added to Twitter every </a:t>
            </a:r>
            <a:r>
              <a:rPr lang="en-US" sz="3800" dirty="0" smtClean="0">
                <a:solidFill>
                  <a:srgbClr val="FFFCF8"/>
                </a:solidFill>
              </a:rPr>
              <a:t>day</a:t>
            </a:r>
          </a:p>
          <a:p>
            <a:pPr marL="0" indent="0">
              <a:buNone/>
            </a:pPr>
            <a:endParaRPr lang="en-US" sz="3800" dirty="0">
              <a:solidFill>
                <a:srgbClr val="FFFCF8"/>
              </a:solidFill>
            </a:endParaRPr>
          </a:p>
          <a:p>
            <a:r>
              <a:rPr lang="en-US" sz="3800" dirty="0" smtClean="0">
                <a:solidFill>
                  <a:srgbClr val="FFFCF8"/>
                </a:solidFill>
              </a:rPr>
              <a:t>-</a:t>
            </a:r>
            <a:r>
              <a:rPr lang="en-US" sz="3800" dirty="0">
                <a:solidFill>
                  <a:srgbClr val="FFFCF8"/>
                </a:solidFill>
              </a:rPr>
              <a:t> 2 new members join every second</a:t>
            </a:r>
            <a:br>
              <a:rPr lang="en-US" sz="3800" dirty="0">
                <a:solidFill>
                  <a:srgbClr val="FFFCF8"/>
                </a:solidFill>
              </a:rPr>
            </a:br>
            <a:r>
              <a:rPr lang="en-US" sz="3800" dirty="0">
                <a:solidFill>
                  <a:srgbClr val="FFFCF8"/>
                </a:solidFill>
              </a:rPr>
              <a:t>- USA leads membership at </a:t>
            </a:r>
            <a:r>
              <a:rPr lang="en-US" sz="3800" dirty="0" smtClean="0">
                <a:solidFill>
                  <a:srgbClr val="FFFCF8"/>
                </a:solidFill>
              </a:rPr>
              <a:t>57m, </a:t>
            </a:r>
            <a:r>
              <a:rPr lang="en-US" sz="3800" dirty="0">
                <a:solidFill>
                  <a:srgbClr val="FFFCF8"/>
                </a:solidFill>
              </a:rPr>
              <a:t>Europe has </a:t>
            </a:r>
            <a:r>
              <a:rPr lang="en-US" sz="3800" dirty="0" smtClean="0">
                <a:solidFill>
                  <a:srgbClr val="FFFCF8"/>
                </a:solidFill>
              </a:rPr>
              <a:t>34m </a:t>
            </a:r>
            <a:r>
              <a:rPr lang="en-US" sz="3800" dirty="0">
                <a:solidFill>
                  <a:srgbClr val="FFFCF8"/>
                </a:solidFill>
              </a:rPr>
              <a:t>members</a:t>
            </a:r>
            <a:br>
              <a:rPr lang="en-US" sz="3800" dirty="0">
                <a:solidFill>
                  <a:srgbClr val="FFFCF8"/>
                </a:solidFill>
              </a:rPr>
            </a:br>
            <a:r>
              <a:rPr lang="en-US" sz="3800" dirty="0">
                <a:solidFill>
                  <a:srgbClr val="FFFCF8"/>
                </a:solidFill>
              </a:rPr>
              <a:t>- $</a:t>
            </a:r>
            <a:r>
              <a:rPr lang="en-US" sz="3800" dirty="0" smtClean="0">
                <a:solidFill>
                  <a:srgbClr val="FFFCF8"/>
                </a:solidFill>
              </a:rPr>
              <a:t>552m </a:t>
            </a:r>
            <a:r>
              <a:rPr lang="en-US" sz="3800" dirty="0">
                <a:solidFill>
                  <a:srgbClr val="FFFCF8"/>
                </a:solidFill>
              </a:rPr>
              <a:t>revenue in </a:t>
            </a:r>
            <a:r>
              <a:rPr lang="en-US" sz="3800" dirty="0" smtClean="0">
                <a:solidFill>
                  <a:srgbClr val="FFFCF8"/>
                </a:solidFill>
              </a:rPr>
              <a:t>2011</a:t>
            </a:r>
          </a:p>
          <a:p>
            <a:pPr marL="0" indent="0">
              <a:buNone/>
            </a:pPr>
            <a:endParaRPr lang="en-US" sz="3800" dirty="0">
              <a:solidFill>
                <a:srgbClr val="FFFCF8"/>
              </a:solidFill>
            </a:endParaRPr>
          </a:p>
          <a:p>
            <a:r>
              <a:rPr lang="en-US" sz="3800" dirty="0" smtClean="0">
                <a:solidFill>
                  <a:srgbClr val="FFFCF8"/>
                </a:solidFill>
              </a:rPr>
              <a:t>- </a:t>
            </a:r>
            <a:r>
              <a:rPr lang="en-US" sz="3800" dirty="0">
                <a:solidFill>
                  <a:srgbClr val="FFFCF8"/>
                </a:solidFill>
              </a:rPr>
              <a:t>3rd most visited site </a:t>
            </a:r>
            <a:br>
              <a:rPr lang="en-US" sz="3800" dirty="0">
                <a:solidFill>
                  <a:srgbClr val="FFFCF8"/>
                </a:solidFill>
              </a:rPr>
            </a:br>
            <a:r>
              <a:rPr lang="en-US" sz="3800" dirty="0">
                <a:solidFill>
                  <a:srgbClr val="FFFCF8"/>
                </a:solidFill>
              </a:rPr>
              <a:t>- 2 billion views per day</a:t>
            </a:r>
            <a:br>
              <a:rPr lang="en-US" sz="3800" dirty="0">
                <a:solidFill>
                  <a:srgbClr val="FFFCF8"/>
                </a:solidFill>
              </a:rPr>
            </a:br>
            <a:r>
              <a:rPr lang="en-US" sz="3800" dirty="0">
                <a:solidFill>
                  <a:srgbClr val="FFFCF8"/>
                </a:solidFill>
              </a:rPr>
              <a:t>- 44% of YouTube’s users are aged between 12 and </a:t>
            </a:r>
            <a:r>
              <a:rPr lang="en-US" sz="3800" dirty="0" smtClean="0">
                <a:solidFill>
                  <a:srgbClr val="FFFCF8"/>
                </a:solidFill>
              </a:rPr>
              <a:t>34</a:t>
            </a:r>
          </a:p>
          <a:p>
            <a:pPr marL="0" indent="0">
              <a:buNone/>
            </a:pPr>
            <a:endParaRPr lang="en-US" sz="4500" dirty="0">
              <a:solidFill>
                <a:srgbClr val="FFFCF8"/>
              </a:solidFill>
            </a:endParaRPr>
          </a:p>
          <a:p>
            <a:r>
              <a:rPr lang="en-US" sz="3800" dirty="0" smtClean="0">
                <a:solidFill>
                  <a:srgbClr val="FFFCF8"/>
                </a:solidFill>
              </a:rPr>
              <a:t>- </a:t>
            </a:r>
            <a:r>
              <a:rPr lang="en-US" sz="3800" dirty="0">
                <a:solidFill>
                  <a:srgbClr val="FFFCF8"/>
                </a:solidFill>
              </a:rPr>
              <a:t>30M users</a:t>
            </a:r>
            <a:br>
              <a:rPr lang="en-US" sz="3800" dirty="0">
                <a:solidFill>
                  <a:srgbClr val="FFFCF8"/>
                </a:solidFill>
              </a:rPr>
            </a:br>
            <a:r>
              <a:rPr lang="en-US" sz="3800" dirty="0">
                <a:solidFill>
                  <a:srgbClr val="FFFCF8"/>
                </a:solidFill>
              </a:rPr>
              <a:t>- The release of the Android app version saw 1M downloads in 1 day</a:t>
            </a:r>
            <a:r>
              <a:rPr lang="en-US" sz="3800" dirty="0"/>
              <a:t>    </a:t>
            </a:r>
            <a:endParaRPr lang="en-US" sz="3800" dirty="0" smtClean="0"/>
          </a:p>
          <a:p>
            <a:pPr marL="0" indent="0">
              <a:buNone/>
            </a:pPr>
            <a:endParaRPr lang="en-US" sz="5000" dirty="0"/>
          </a:p>
          <a:p>
            <a:r>
              <a:rPr lang="en-US" sz="3800" dirty="0" smtClean="0">
                <a:solidFill>
                  <a:srgbClr val="FFFCF8"/>
                </a:solidFill>
              </a:rPr>
              <a:t>- </a:t>
            </a:r>
            <a:r>
              <a:rPr lang="en-US" sz="3800" dirty="0">
                <a:solidFill>
                  <a:srgbClr val="FFFCF8"/>
                </a:solidFill>
              </a:rPr>
              <a:t>One of the top 10 largest social networks with 11M visits per week</a:t>
            </a:r>
            <a:br>
              <a:rPr lang="en-US" sz="3800" dirty="0">
                <a:solidFill>
                  <a:srgbClr val="FFFCF8"/>
                </a:solidFill>
              </a:rPr>
            </a:br>
            <a:r>
              <a:rPr lang="en-US" sz="3800" dirty="0">
                <a:solidFill>
                  <a:srgbClr val="FFFCF8"/>
                </a:solidFill>
              </a:rPr>
              <a:t>- 10.4M registered users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4200" y="1270039"/>
            <a:ext cx="1715683" cy="4585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Facebook</a:t>
            </a:r>
          </a:p>
          <a:p>
            <a:endParaRPr lang="en-US" sz="2000" dirty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2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Twitter</a:t>
            </a:r>
          </a:p>
          <a:p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LinkedIn</a:t>
            </a:r>
            <a:endParaRPr lang="en-US" sz="1200" dirty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YouTube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32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dirty="0" err="1" smtClean="0">
                <a:solidFill>
                  <a:schemeClr val="bg1">
                    <a:lumMod val="75000"/>
                  </a:schemeClr>
                </a:solidFill>
              </a:rPr>
              <a:t>Instagram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dirty="0" err="1" smtClean="0">
                <a:solidFill>
                  <a:schemeClr val="bg1">
                    <a:lumMod val="75000"/>
                  </a:schemeClr>
                </a:solidFill>
              </a:rPr>
              <a:t>Pinterest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63630" y="1004130"/>
            <a:ext cx="16231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From : </a:t>
            </a:r>
            <a:r>
              <a:rPr lang="en-US" sz="800" dirty="0" smtClean="0">
                <a:hlinkClick r:id="rId2"/>
              </a:rPr>
              <a:t>Social networking Watch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267968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rgbClr val="FFFCF8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D6D284"/>
      </a:hlink>
      <a:folHlink>
        <a:srgbClr val="FFF69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8928</TotalTime>
  <Words>345</Words>
  <Application>Microsoft Macintosh PowerPoint</Application>
  <PresentationFormat>On-screen Show (4:3)</PresentationFormat>
  <Paragraphs>99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Principles</vt:lpstr>
      <vt:lpstr>Social media stats</vt:lpstr>
      <vt:lpstr>underpinnings</vt:lpstr>
      <vt:lpstr>PowerPoint Presentation</vt:lpstr>
      <vt:lpstr>interests/ topics</vt:lpstr>
      <vt:lpstr>selective publishing</vt:lpstr>
      <vt:lpstr>comment/acknowledgment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Who can see your timeline?</vt:lpstr>
      <vt:lpstr>PowerPoint Presentation</vt:lpstr>
      <vt:lpstr>PowerPoint Presentation</vt:lpstr>
      <vt:lpstr>issues &amp; challenges</vt:lpstr>
      <vt:lpstr>PowerPoint Presentation</vt:lpstr>
      <vt:lpstr>PowerPoint Presentation</vt:lpstr>
      <vt:lpstr>PowerPoint Presentation</vt:lpstr>
      <vt:lpstr>PowerPoint Presentation</vt:lpstr>
      <vt:lpstr>Potential uses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Robyn</dc:creator>
  <cp:lastModifiedBy>Catherine Devlin</cp:lastModifiedBy>
  <cp:revision>60</cp:revision>
  <dcterms:created xsi:type="dcterms:W3CDTF">2010-09-08T07:15:55Z</dcterms:created>
  <dcterms:modified xsi:type="dcterms:W3CDTF">2012-06-21T23:45:31Z</dcterms:modified>
</cp:coreProperties>
</file>